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8229600" cx="14630400"/>
  <p:notesSz cx="8229600" cy="14630400"/>
  <p:embeddedFontLst>
    <p:embeddedFont>
      <p:font typeface="Lora"/>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o1MG6LBLMk9DkD00SD912yW9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ora-bold.fntdata"/><Relationship Id="rId14" Type="http://schemas.openxmlformats.org/officeDocument/2006/relationships/font" Target="fonts/Lora-regular.fntdata"/><Relationship Id="rId17" Type="http://schemas.openxmlformats.org/officeDocument/2006/relationships/font" Target="fonts/Lora-boldItalic.fntdata"/><Relationship Id="rId16" Type="http://schemas.openxmlformats.org/officeDocument/2006/relationships/font" Target="fonts/Lora-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2" name="Google Shape;42;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2" name="Google Shape;52;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4" name="Google Shape;64;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0" name="Google Shape;8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6851ca82c_0_0:notes"/>
          <p:cNvSpPr/>
          <p:nvPr>
            <p:ph idx="2" type="sldImg"/>
          </p:nvPr>
        </p:nvSpPr>
        <p:spPr>
          <a:xfrm>
            <a:off x="1371850" y="1097275"/>
            <a:ext cx="5486700" cy="54864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6851ca82c_0_0:notes"/>
          <p:cNvSpPr txBox="1"/>
          <p:nvPr>
            <p:ph idx="1" type="body"/>
          </p:nvPr>
        </p:nvSpPr>
        <p:spPr>
          <a:xfrm>
            <a:off x="822950" y="6949425"/>
            <a:ext cx="6583800" cy="658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6" name="Google Shape;106;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34" name="Google Shape;134;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53" name="Google Shape;15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69" name="Google Shape;169;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6" name="Shape 6"/>
        <p:cNvGrpSpPr/>
        <p:nvPr/>
      </p:nvGrpSpPr>
      <p:grpSpPr>
        <a:xfrm>
          <a:off x="0" y="0"/>
          <a:ext cx="0" cy="0"/>
          <a:chOff x="0" y="0"/>
          <a:chExt cx="0" cy="0"/>
        </a:xfrm>
      </p:grpSpPr>
      <p:sp>
        <p:nvSpPr>
          <p:cNvPr id="7" name="Google Shape;7;p10"/>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0"/>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 name="Google Shape;9;p10">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0" name="Shape 10"/>
        <p:cNvGrpSpPr/>
        <p:nvPr/>
      </p:nvGrpSpPr>
      <p:grpSpPr>
        <a:xfrm>
          <a:off x="0" y="0"/>
          <a:ext cx="0" cy="0"/>
          <a:chOff x="0" y="0"/>
          <a:chExt cx="0" cy="0"/>
        </a:xfrm>
      </p:grpSpPr>
      <p:sp>
        <p:nvSpPr>
          <p:cNvPr id="11" name="Google Shape;11;p11"/>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1"/>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11">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4" name="Shape 14"/>
        <p:cNvGrpSpPr/>
        <p:nvPr/>
      </p:nvGrpSpPr>
      <p:grpSpPr>
        <a:xfrm>
          <a:off x="0" y="0"/>
          <a:ext cx="0" cy="0"/>
          <a:chOff x="0" y="0"/>
          <a:chExt cx="0" cy="0"/>
        </a:xfrm>
      </p:grpSpPr>
      <p:sp>
        <p:nvSpPr>
          <p:cNvPr id="15" name="Google Shape;15;p12"/>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12">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8" name="Shape 18"/>
        <p:cNvGrpSpPr/>
        <p:nvPr/>
      </p:nvGrpSpPr>
      <p:grpSpPr>
        <a:xfrm>
          <a:off x="0" y="0"/>
          <a:ext cx="0" cy="0"/>
          <a:chOff x="0" y="0"/>
          <a:chExt cx="0" cy="0"/>
        </a:xfrm>
      </p:grpSpPr>
      <p:sp>
        <p:nvSpPr>
          <p:cNvPr id="19" name="Google Shape;19;p13"/>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 name="Google Shape;21;p13">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sp>
        <p:nvSpPr>
          <p:cNvPr id="23" name="Google Shape;23;p14"/>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4"/>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 name="Google Shape;25;p14">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26" name="Shape 26"/>
        <p:cNvGrpSpPr/>
        <p:nvPr/>
      </p:nvGrpSpPr>
      <p:grpSpPr>
        <a:xfrm>
          <a:off x="0" y="0"/>
          <a:ext cx="0" cy="0"/>
          <a:chOff x="0" y="0"/>
          <a:chExt cx="0" cy="0"/>
        </a:xfrm>
      </p:grpSpPr>
      <p:sp>
        <p:nvSpPr>
          <p:cNvPr id="27" name="Google Shape;27;p15"/>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5"/>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 name="Google Shape;29;p1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30" name="Shape 30"/>
        <p:cNvGrpSpPr/>
        <p:nvPr/>
      </p:nvGrpSpPr>
      <p:grpSpPr>
        <a:xfrm>
          <a:off x="0" y="0"/>
          <a:ext cx="0" cy="0"/>
          <a:chOff x="0" y="0"/>
          <a:chExt cx="0" cy="0"/>
        </a:xfrm>
      </p:grpSpPr>
      <p:sp>
        <p:nvSpPr>
          <p:cNvPr id="31" name="Google Shape;31;p16"/>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6"/>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16">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4" name="Shape 34"/>
        <p:cNvGrpSpPr/>
        <p:nvPr/>
      </p:nvGrpSpPr>
      <p:grpSpPr>
        <a:xfrm>
          <a:off x="0" y="0"/>
          <a:ext cx="0" cy="0"/>
          <a:chOff x="0" y="0"/>
          <a:chExt cx="0" cy="0"/>
        </a:xfrm>
      </p:grpSpPr>
      <p:sp>
        <p:nvSpPr>
          <p:cNvPr id="35" name="Google Shape;35;p17"/>
          <p:cNvSpPr/>
          <p:nvPr/>
        </p:nvSpPr>
        <p:spPr>
          <a:xfrm>
            <a:off x="0" y="0"/>
            <a:ext cx="14630400" cy="8229600"/>
          </a:xfrm>
          <a:prstGeom prst="rect">
            <a:avLst/>
          </a:prstGeom>
          <a:solidFill>
            <a:srgbClr val="181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7"/>
          <p:cNvSpPr/>
          <p:nvPr/>
        </p:nvSpPr>
        <p:spPr>
          <a:xfrm>
            <a:off x="0" y="0"/>
            <a:ext cx="14630400" cy="8229600"/>
          </a:xfrm>
          <a:prstGeom prst="rect">
            <a:avLst/>
          </a:prstGeom>
          <a:solidFill>
            <a:srgbClr val="25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17">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seattletimes.com/business/real-estate/prefabricated-dream-homes-turn-into-unfinished-nightmares-as-builder-struggles/" TargetMode="Externa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descr="preencoded.png" id="44" name="Google Shape;44;p1"/>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45" name="Google Shape;45;p1"/>
          <p:cNvSpPr/>
          <p:nvPr/>
        </p:nvSpPr>
        <p:spPr>
          <a:xfrm>
            <a:off x="6324124" y="1365409"/>
            <a:ext cx="7468553" cy="211205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b="0" i="0" lang="en-US" sz="4400" u="none" cap="none" strike="noStrike">
                <a:solidFill>
                  <a:srgbClr val="F98AC7"/>
                </a:solidFill>
                <a:latin typeface="Lora"/>
                <a:ea typeface="Lora"/>
                <a:cs typeface="Lora"/>
                <a:sym typeface="Lora"/>
              </a:rPr>
              <a:t>Modular Housing: Opportunities in Washington State</a:t>
            </a:r>
            <a:endParaRPr b="0" i="0" sz="4400" u="none" cap="none" strike="noStrike">
              <a:solidFill>
                <a:schemeClr val="dk1"/>
              </a:solidFill>
              <a:latin typeface="Calibri"/>
              <a:ea typeface="Calibri"/>
              <a:cs typeface="Calibri"/>
              <a:sym typeface="Calibri"/>
            </a:endParaRPr>
          </a:p>
        </p:txBody>
      </p:sp>
      <p:sp>
        <p:nvSpPr>
          <p:cNvPr id="46" name="Google Shape;46;p1"/>
          <p:cNvSpPr/>
          <p:nvPr/>
        </p:nvSpPr>
        <p:spPr>
          <a:xfrm>
            <a:off x="6324124" y="3836432"/>
            <a:ext cx="7468553" cy="1532096"/>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b="0" i="0" lang="en-US" sz="1850" u="none" cap="none" strike="noStrike">
                <a:solidFill>
                  <a:srgbClr val="D6E5EF"/>
                </a:solidFill>
                <a:latin typeface="Arial"/>
                <a:ea typeface="Arial"/>
                <a:cs typeface="Arial"/>
                <a:sym typeface="Arial"/>
              </a:rPr>
              <a:t>This presentation explores the modular housing market in Washington State, focusing on key players, market potential, and regulatory considerations. We will examine company profiles, product offerings, and the advantages of modular construction.</a:t>
            </a:r>
            <a:endParaRPr b="0" i="0" sz="1850" u="none" cap="none" strike="noStrike">
              <a:solidFill>
                <a:schemeClr val="dk1"/>
              </a:solidFill>
              <a:latin typeface="Calibri"/>
              <a:ea typeface="Calibri"/>
              <a:cs typeface="Calibri"/>
              <a:sym typeface="Calibri"/>
            </a:endParaRPr>
          </a:p>
        </p:txBody>
      </p:sp>
      <p:sp>
        <p:nvSpPr>
          <p:cNvPr id="47" name="Google Shape;47;p1"/>
          <p:cNvSpPr/>
          <p:nvPr/>
        </p:nvSpPr>
        <p:spPr>
          <a:xfrm>
            <a:off x="6324124" y="5637728"/>
            <a:ext cx="7468553" cy="478631"/>
          </a:xfrm>
          <a:prstGeom prst="rect">
            <a:avLst/>
          </a:prstGeom>
          <a:noFill/>
          <a:ln>
            <a:noFill/>
          </a:ln>
        </p:spPr>
        <p:txBody>
          <a:bodyPr anchorCtr="0" anchor="t" bIns="0" lIns="0" spcFirstLastPara="1" rIns="0" wrap="square" tIns="0">
            <a:noAutofit/>
          </a:bodyPr>
          <a:lstStyle/>
          <a:p>
            <a:pPr indent="0" lvl="0" marL="0" marR="0" rtl="0" algn="l">
              <a:lnSpc>
                <a:spcPct val="159574"/>
              </a:lnSpc>
              <a:spcBef>
                <a:spcPts val="0"/>
              </a:spcBef>
              <a:spcAft>
                <a:spcPts val="0"/>
              </a:spcAft>
              <a:buClr>
                <a:srgbClr val="D6E5EF"/>
              </a:buClr>
              <a:buSzPts val="2350"/>
              <a:buFont typeface="Arial"/>
              <a:buNone/>
            </a:pPr>
            <a:r>
              <a:rPr b="1" i="0" lang="en-US" sz="2350" u="none" cap="none" strike="noStrike">
                <a:solidFill>
                  <a:srgbClr val="D6E5EF"/>
                </a:solidFill>
                <a:latin typeface="Arial"/>
                <a:ea typeface="Arial"/>
                <a:cs typeface="Arial"/>
                <a:sym typeface="Arial"/>
              </a:rPr>
              <a:t>By Eileen Chen and Lindsey Allen </a:t>
            </a:r>
            <a:endParaRPr b="0" i="0" sz="2350" u="none" cap="none" strike="noStrike">
              <a:solidFill>
                <a:schemeClr val="dk1"/>
              </a:solidFill>
              <a:latin typeface="Calibri"/>
              <a:ea typeface="Calibri"/>
              <a:cs typeface="Calibri"/>
              <a:sym typeface="Calibri"/>
            </a:endParaRPr>
          </a:p>
        </p:txBody>
      </p:sp>
      <p:sp>
        <p:nvSpPr>
          <p:cNvPr id="48" name="Google Shape;48;p1"/>
          <p:cNvSpPr/>
          <p:nvPr/>
        </p:nvSpPr>
        <p:spPr>
          <a:xfrm>
            <a:off x="6324124" y="6385560"/>
            <a:ext cx="7468553" cy="478631"/>
          </a:xfrm>
          <a:prstGeom prst="rect">
            <a:avLst/>
          </a:prstGeom>
          <a:noFill/>
          <a:ln>
            <a:noFill/>
          </a:ln>
        </p:spPr>
        <p:txBody>
          <a:bodyPr anchorCtr="0" anchor="t" bIns="0" lIns="0" spcFirstLastPara="1" rIns="0" wrap="square" tIns="0">
            <a:noAutofit/>
          </a:bodyPr>
          <a:lstStyle/>
          <a:p>
            <a:pPr indent="0" lvl="0" marL="0" marR="0" rtl="0" algn="l">
              <a:lnSpc>
                <a:spcPct val="159574"/>
              </a:lnSpc>
              <a:spcBef>
                <a:spcPts val="0"/>
              </a:spcBef>
              <a:spcAft>
                <a:spcPts val="0"/>
              </a:spcAft>
              <a:buClr>
                <a:srgbClr val="D6E5EF"/>
              </a:buClr>
              <a:buSzPts val="2350"/>
              <a:buFont typeface="Arial"/>
              <a:buNone/>
            </a:pPr>
            <a:r>
              <a:rPr b="1" i="0" lang="en-US" sz="2350" u="none" cap="none" strike="noStrike">
                <a:solidFill>
                  <a:srgbClr val="D6E5EF"/>
                </a:solidFill>
                <a:latin typeface="Arial"/>
                <a:ea typeface="Arial"/>
                <a:cs typeface="Arial"/>
                <a:sym typeface="Arial"/>
              </a:rPr>
              <a:t>RE465</a:t>
            </a:r>
            <a:endParaRPr b="0" i="0" sz="235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p:nvPr/>
        </p:nvSpPr>
        <p:spPr>
          <a:xfrm>
            <a:off x="837724" y="2102763"/>
            <a:ext cx="8667750" cy="70401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lang="en-US" sz="4400">
                <a:solidFill>
                  <a:srgbClr val="F98AC7"/>
                </a:solidFill>
                <a:latin typeface="Lora"/>
                <a:ea typeface="Lora"/>
                <a:cs typeface="Lora"/>
                <a:sym typeface="Lora"/>
              </a:rPr>
              <a:t>Method Homes: Company Profile</a:t>
            </a:r>
            <a:endParaRPr sz="4400">
              <a:solidFill>
                <a:schemeClr val="dk1"/>
              </a:solidFill>
              <a:latin typeface="Calibri"/>
              <a:ea typeface="Calibri"/>
              <a:cs typeface="Calibri"/>
              <a:sym typeface="Calibri"/>
            </a:endParaRPr>
          </a:p>
        </p:txBody>
      </p:sp>
      <p:sp>
        <p:nvSpPr>
          <p:cNvPr id="55" name="Google Shape;55;p2"/>
          <p:cNvSpPr/>
          <p:nvPr/>
        </p:nvSpPr>
        <p:spPr>
          <a:xfrm>
            <a:off x="837724" y="3405068"/>
            <a:ext cx="281618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2200"/>
              <a:buFont typeface="Lora"/>
              <a:buNone/>
            </a:pPr>
            <a:r>
              <a:rPr lang="en-US" sz="2200">
                <a:solidFill>
                  <a:srgbClr val="F98AC7"/>
                </a:solidFill>
                <a:latin typeface="Lora"/>
                <a:ea typeface="Lora"/>
                <a:cs typeface="Lora"/>
                <a:sym typeface="Lora"/>
              </a:rPr>
              <a:t>Company Overview</a:t>
            </a:r>
            <a:endParaRPr sz="2200">
              <a:solidFill>
                <a:schemeClr val="dk1"/>
              </a:solidFill>
              <a:latin typeface="Calibri"/>
              <a:ea typeface="Calibri"/>
              <a:cs typeface="Calibri"/>
              <a:sym typeface="Calibri"/>
            </a:endParaRPr>
          </a:p>
        </p:txBody>
      </p:sp>
      <p:sp>
        <p:nvSpPr>
          <p:cNvPr id="56" name="Google Shape;56;p2"/>
          <p:cNvSpPr/>
          <p:nvPr/>
        </p:nvSpPr>
        <p:spPr>
          <a:xfrm>
            <a:off x="837724" y="3996333"/>
            <a:ext cx="3928586" cy="1915120"/>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Method Homes is located in Seattle, with a factory in Ferndale, WA. They target the higher end of the prefab market, seeking customers and architect partners.</a:t>
            </a:r>
            <a:endParaRPr sz="1850">
              <a:solidFill>
                <a:schemeClr val="dk1"/>
              </a:solidFill>
              <a:latin typeface="Calibri"/>
              <a:ea typeface="Calibri"/>
              <a:cs typeface="Calibri"/>
              <a:sym typeface="Calibri"/>
            </a:endParaRPr>
          </a:p>
        </p:txBody>
      </p:sp>
      <p:sp>
        <p:nvSpPr>
          <p:cNvPr id="57" name="Google Shape;57;p2"/>
          <p:cNvSpPr/>
          <p:nvPr/>
        </p:nvSpPr>
        <p:spPr>
          <a:xfrm>
            <a:off x="5357813" y="3405068"/>
            <a:ext cx="281618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2200"/>
              <a:buFont typeface="Lora"/>
              <a:buNone/>
            </a:pPr>
            <a:r>
              <a:rPr lang="en-US" sz="2200">
                <a:solidFill>
                  <a:srgbClr val="F98AC7"/>
                </a:solidFill>
                <a:latin typeface="Lora"/>
                <a:ea typeface="Lora"/>
                <a:cs typeface="Lora"/>
                <a:sym typeface="Lora"/>
              </a:rPr>
              <a:t>Marketing Strategies</a:t>
            </a:r>
            <a:endParaRPr sz="2200">
              <a:solidFill>
                <a:schemeClr val="dk1"/>
              </a:solidFill>
              <a:latin typeface="Calibri"/>
              <a:ea typeface="Calibri"/>
              <a:cs typeface="Calibri"/>
              <a:sym typeface="Calibri"/>
            </a:endParaRPr>
          </a:p>
        </p:txBody>
      </p:sp>
      <p:sp>
        <p:nvSpPr>
          <p:cNvPr id="58" name="Google Shape;58;p2"/>
          <p:cNvSpPr/>
          <p:nvPr/>
        </p:nvSpPr>
        <p:spPr>
          <a:xfrm>
            <a:off x="5357813" y="3996333"/>
            <a:ext cx="3928586" cy="1915120"/>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They use a strong website, social media engagement (Instagram, Pinterest), and emphasize sustainability and energy efficiency in their building practices.</a:t>
            </a:r>
            <a:endParaRPr sz="1850">
              <a:solidFill>
                <a:schemeClr val="dk1"/>
              </a:solidFill>
              <a:latin typeface="Calibri"/>
              <a:ea typeface="Calibri"/>
              <a:cs typeface="Calibri"/>
              <a:sym typeface="Calibri"/>
            </a:endParaRPr>
          </a:p>
        </p:txBody>
      </p:sp>
      <p:sp>
        <p:nvSpPr>
          <p:cNvPr id="59" name="Google Shape;59;p2"/>
          <p:cNvSpPr/>
          <p:nvPr/>
        </p:nvSpPr>
        <p:spPr>
          <a:xfrm>
            <a:off x="9877901" y="3405068"/>
            <a:ext cx="281618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2200"/>
              <a:buFont typeface="Lora"/>
              <a:buNone/>
            </a:pPr>
            <a:r>
              <a:rPr lang="en-US" sz="2200">
                <a:solidFill>
                  <a:srgbClr val="F98AC7"/>
                </a:solidFill>
                <a:latin typeface="Lora"/>
                <a:ea typeface="Lora"/>
                <a:cs typeface="Lora"/>
                <a:sym typeface="Lora"/>
              </a:rPr>
              <a:t>Product Offerings</a:t>
            </a:r>
            <a:endParaRPr sz="2200">
              <a:solidFill>
                <a:schemeClr val="dk1"/>
              </a:solidFill>
              <a:latin typeface="Calibri"/>
              <a:ea typeface="Calibri"/>
              <a:cs typeface="Calibri"/>
              <a:sym typeface="Calibri"/>
            </a:endParaRPr>
          </a:p>
        </p:txBody>
      </p:sp>
      <p:sp>
        <p:nvSpPr>
          <p:cNvPr id="60" name="Google Shape;60;p2"/>
          <p:cNvSpPr/>
          <p:nvPr/>
        </p:nvSpPr>
        <p:spPr>
          <a:xfrm>
            <a:off x="9877901" y="3996333"/>
            <a:ext cx="3928586" cy="1532096"/>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Models range from 300-615 sq ft, with prices from $65,900 to $97,500. Prices include base home, appliances, and standard finishes.</a:t>
            </a:r>
            <a:endParaRPr sz="185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preencoded.png" id="66" name="Google Shape;66;p3"/>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67" name="Google Shape;67;p3"/>
          <p:cNvSpPr/>
          <p:nvPr/>
        </p:nvSpPr>
        <p:spPr>
          <a:xfrm>
            <a:off x="827008" y="650319"/>
            <a:ext cx="7489984" cy="1389936"/>
          </a:xfrm>
          <a:prstGeom prst="rect">
            <a:avLst/>
          </a:prstGeom>
          <a:noFill/>
          <a:ln>
            <a:noFill/>
          </a:ln>
        </p:spPr>
        <p:txBody>
          <a:bodyPr anchorCtr="0" anchor="t" bIns="0" lIns="0" spcFirstLastPara="1" rIns="0" wrap="square" tIns="0">
            <a:noAutofit/>
          </a:bodyPr>
          <a:lstStyle/>
          <a:p>
            <a:pPr indent="0" lvl="0" marL="0" marR="0" rtl="0" algn="l">
              <a:lnSpc>
                <a:spcPct val="125287"/>
              </a:lnSpc>
              <a:spcBef>
                <a:spcPts val="0"/>
              </a:spcBef>
              <a:spcAft>
                <a:spcPts val="0"/>
              </a:spcAft>
              <a:buClr>
                <a:srgbClr val="F98AC7"/>
              </a:buClr>
              <a:buSzPts val="4350"/>
              <a:buFont typeface="Lora"/>
              <a:buNone/>
            </a:pPr>
            <a:r>
              <a:rPr lang="en-US" sz="4350">
                <a:solidFill>
                  <a:srgbClr val="F98AC7"/>
                </a:solidFill>
                <a:latin typeface="Lora"/>
                <a:ea typeface="Lora"/>
                <a:cs typeface="Lora"/>
                <a:sym typeface="Lora"/>
              </a:rPr>
              <a:t>Wolf Industries: Company Profile</a:t>
            </a:r>
            <a:endParaRPr sz="4350">
              <a:solidFill>
                <a:schemeClr val="dk1"/>
              </a:solidFill>
              <a:latin typeface="Calibri"/>
              <a:ea typeface="Calibri"/>
              <a:cs typeface="Calibri"/>
              <a:sym typeface="Calibri"/>
            </a:endParaRPr>
          </a:p>
        </p:txBody>
      </p:sp>
      <p:sp>
        <p:nvSpPr>
          <p:cNvPr id="68" name="Google Shape;68;p3"/>
          <p:cNvSpPr/>
          <p:nvPr/>
        </p:nvSpPr>
        <p:spPr>
          <a:xfrm>
            <a:off x="827008" y="2394704"/>
            <a:ext cx="3626882" cy="3230404"/>
          </a:xfrm>
          <a:prstGeom prst="roundRect">
            <a:avLst>
              <a:gd fmla="val 1097"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3"/>
          <p:cNvSpPr/>
          <p:nvPr/>
        </p:nvSpPr>
        <p:spPr>
          <a:xfrm>
            <a:off x="1063228" y="2630924"/>
            <a:ext cx="2780109" cy="347424"/>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D6E5EF"/>
              </a:buClr>
              <a:buSzPts val="2150"/>
              <a:buFont typeface="Lora"/>
              <a:buNone/>
            </a:pPr>
            <a:r>
              <a:rPr lang="en-US" sz="2150">
                <a:solidFill>
                  <a:srgbClr val="D6E5EF"/>
                </a:solidFill>
                <a:latin typeface="Lora"/>
                <a:ea typeface="Lora"/>
                <a:cs typeface="Lora"/>
                <a:sym typeface="Lora"/>
              </a:rPr>
              <a:t>Company Overview</a:t>
            </a:r>
            <a:endParaRPr sz="2150">
              <a:solidFill>
                <a:schemeClr val="dk1"/>
              </a:solidFill>
              <a:latin typeface="Calibri"/>
              <a:ea typeface="Calibri"/>
              <a:cs typeface="Calibri"/>
              <a:sym typeface="Calibri"/>
            </a:endParaRPr>
          </a:p>
        </p:txBody>
      </p:sp>
      <p:sp>
        <p:nvSpPr>
          <p:cNvPr id="70" name="Google Shape;70;p3"/>
          <p:cNvSpPr/>
          <p:nvPr/>
        </p:nvSpPr>
        <p:spPr>
          <a:xfrm>
            <a:off x="1063228" y="3120033"/>
            <a:ext cx="3154442" cy="1890713"/>
          </a:xfrm>
          <a:prstGeom prst="rect">
            <a:avLst/>
          </a:prstGeom>
          <a:noFill/>
          <a:ln>
            <a:noFill/>
          </a:ln>
        </p:spPr>
        <p:txBody>
          <a:bodyPr anchorCtr="0" anchor="t" bIns="0" lIns="0" spcFirstLastPara="1" rIns="0" wrap="square" tIns="0">
            <a:noAutofit/>
          </a:bodyPr>
          <a:lstStyle/>
          <a:p>
            <a:pPr indent="0" lvl="0" marL="0" marR="0" rtl="0" algn="l">
              <a:lnSpc>
                <a:spcPct val="159459"/>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Wolf Industries is based in Battle Ground, WA, with locations in Oregon. They manufacture modular tiny houses.</a:t>
            </a:r>
            <a:endParaRPr sz="1850">
              <a:solidFill>
                <a:schemeClr val="dk1"/>
              </a:solidFill>
              <a:latin typeface="Calibri"/>
              <a:ea typeface="Calibri"/>
              <a:cs typeface="Calibri"/>
              <a:sym typeface="Calibri"/>
            </a:endParaRPr>
          </a:p>
        </p:txBody>
      </p:sp>
      <p:sp>
        <p:nvSpPr>
          <p:cNvPr id="71" name="Google Shape;71;p3"/>
          <p:cNvSpPr/>
          <p:nvPr/>
        </p:nvSpPr>
        <p:spPr>
          <a:xfrm>
            <a:off x="4690110" y="2394704"/>
            <a:ext cx="3626882" cy="3230404"/>
          </a:xfrm>
          <a:prstGeom prst="roundRect">
            <a:avLst>
              <a:gd fmla="val 1097"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3"/>
          <p:cNvSpPr/>
          <p:nvPr/>
        </p:nvSpPr>
        <p:spPr>
          <a:xfrm>
            <a:off x="4926330" y="2630924"/>
            <a:ext cx="2780109" cy="347424"/>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D6E5EF"/>
              </a:buClr>
              <a:buSzPts val="2150"/>
              <a:buFont typeface="Lora"/>
              <a:buNone/>
            </a:pPr>
            <a:r>
              <a:rPr lang="en-US" sz="2150">
                <a:solidFill>
                  <a:srgbClr val="D6E5EF"/>
                </a:solidFill>
                <a:latin typeface="Lora"/>
                <a:ea typeface="Lora"/>
                <a:cs typeface="Lora"/>
                <a:sym typeface="Lora"/>
              </a:rPr>
              <a:t>Marketing Strategies</a:t>
            </a:r>
            <a:endParaRPr sz="2150">
              <a:solidFill>
                <a:schemeClr val="dk1"/>
              </a:solidFill>
              <a:latin typeface="Calibri"/>
              <a:ea typeface="Calibri"/>
              <a:cs typeface="Calibri"/>
              <a:sym typeface="Calibri"/>
            </a:endParaRPr>
          </a:p>
        </p:txBody>
      </p:sp>
      <p:sp>
        <p:nvSpPr>
          <p:cNvPr id="73" name="Google Shape;73;p3"/>
          <p:cNvSpPr/>
          <p:nvPr/>
        </p:nvSpPr>
        <p:spPr>
          <a:xfrm>
            <a:off x="4926330" y="3120033"/>
            <a:ext cx="3154442" cy="2268855"/>
          </a:xfrm>
          <a:prstGeom prst="rect">
            <a:avLst/>
          </a:prstGeom>
          <a:noFill/>
          <a:ln>
            <a:noFill/>
          </a:ln>
        </p:spPr>
        <p:txBody>
          <a:bodyPr anchorCtr="0" anchor="t" bIns="0" lIns="0" spcFirstLastPara="1" rIns="0" wrap="square" tIns="0">
            <a:noAutofit/>
          </a:bodyPr>
          <a:lstStyle/>
          <a:p>
            <a:pPr indent="0" lvl="0" marL="0" marR="0" rtl="0" algn="l">
              <a:lnSpc>
                <a:spcPct val="159459"/>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They have a strong online presence, active social media, and partnerships with organizations like Tiny House Alliance USA. They also use content marketing.</a:t>
            </a:r>
            <a:endParaRPr sz="1850">
              <a:solidFill>
                <a:schemeClr val="dk1"/>
              </a:solidFill>
              <a:latin typeface="Calibri"/>
              <a:ea typeface="Calibri"/>
              <a:cs typeface="Calibri"/>
              <a:sym typeface="Calibri"/>
            </a:endParaRPr>
          </a:p>
        </p:txBody>
      </p:sp>
      <p:sp>
        <p:nvSpPr>
          <p:cNvPr id="74" name="Google Shape;74;p3"/>
          <p:cNvSpPr/>
          <p:nvPr/>
        </p:nvSpPr>
        <p:spPr>
          <a:xfrm>
            <a:off x="827008" y="5861328"/>
            <a:ext cx="7489984" cy="1717834"/>
          </a:xfrm>
          <a:prstGeom prst="roundRect">
            <a:avLst>
              <a:gd fmla="val 2064"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3"/>
          <p:cNvSpPr/>
          <p:nvPr/>
        </p:nvSpPr>
        <p:spPr>
          <a:xfrm>
            <a:off x="1063228" y="6097548"/>
            <a:ext cx="2780109" cy="347424"/>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D6E5EF"/>
              </a:buClr>
              <a:buSzPts val="2150"/>
              <a:buFont typeface="Lora"/>
              <a:buNone/>
            </a:pPr>
            <a:r>
              <a:rPr lang="en-US" sz="2150">
                <a:solidFill>
                  <a:srgbClr val="D6E5EF"/>
                </a:solidFill>
                <a:latin typeface="Lora"/>
                <a:ea typeface="Lora"/>
                <a:cs typeface="Lora"/>
                <a:sym typeface="Lora"/>
              </a:rPr>
              <a:t>Target Audience</a:t>
            </a:r>
            <a:endParaRPr sz="2150">
              <a:solidFill>
                <a:schemeClr val="dk1"/>
              </a:solidFill>
              <a:latin typeface="Calibri"/>
              <a:ea typeface="Calibri"/>
              <a:cs typeface="Calibri"/>
              <a:sym typeface="Calibri"/>
            </a:endParaRPr>
          </a:p>
        </p:txBody>
      </p:sp>
      <p:sp>
        <p:nvSpPr>
          <p:cNvPr id="76" name="Google Shape;76;p3"/>
          <p:cNvSpPr/>
          <p:nvPr/>
        </p:nvSpPr>
        <p:spPr>
          <a:xfrm>
            <a:off x="1063228" y="6586657"/>
            <a:ext cx="7017544" cy="756285"/>
          </a:xfrm>
          <a:prstGeom prst="rect">
            <a:avLst/>
          </a:prstGeom>
          <a:noFill/>
          <a:ln>
            <a:noFill/>
          </a:ln>
        </p:spPr>
        <p:txBody>
          <a:bodyPr anchorCtr="0" anchor="t" bIns="0" lIns="0" spcFirstLastPara="1" rIns="0" wrap="square" tIns="0">
            <a:noAutofit/>
          </a:bodyPr>
          <a:lstStyle/>
          <a:p>
            <a:pPr indent="0" lvl="0" marL="0" marR="0" rtl="0" algn="l">
              <a:lnSpc>
                <a:spcPct val="159459"/>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Their customers include ADU seekers, first-time homebuyers, investors, and those needing emergency housing.</a:t>
            </a:r>
            <a:endParaRPr sz="185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preencoded.png" id="82" name="Google Shape;82;p4"/>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83" name="Google Shape;83;p4"/>
          <p:cNvSpPr/>
          <p:nvPr/>
        </p:nvSpPr>
        <p:spPr>
          <a:xfrm>
            <a:off x="837724" y="1280517"/>
            <a:ext cx="7468553" cy="140803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lang="en-US" sz="4400">
                <a:solidFill>
                  <a:srgbClr val="F98AC7"/>
                </a:solidFill>
                <a:latin typeface="Lora"/>
                <a:ea typeface="Lora"/>
                <a:cs typeface="Lora"/>
                <a:sym typeface="Lora"/>
              </a:rPr>
              <a:t>Modular Housing Market Potential</a:t>
            </a:r>
            <a:endParaRPr sz="4400">
              <a:solidFill>
                <a:schemeClr val="dk1"/>
              </a:solidFill>
              <a:latin typeface="Calibri"/>
              <a:ea typeface="Calibri"/>
              <a:cs typeface="Calibri"/>
              <a:sym typeface="Calibri"/>
            </a:endParaRPr>
          </a:p>
        </p:txBody>
      </p:sp>
      <p:sp>
        <p:nvSpPr>
          <p:cNvPr id="84" name="Google Shape;84;p4"/>
          <p:cNvSpPr/>
          <p:nvPr/>
        </p:nvSpPr>
        <p:spPr>
          <a:xfrm>
            <a:off x="837724" y="3047524"/>
            <a:ext cx="538520" cy="538520"/>
          </a:xfrm>
          <a:prstGeom prst="roundRect">
            <a:avLst>
              <a:gd fmla="val 6668"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85" name="Google Shape;85;p4"/>
          <p:cNvPicPr preferRelativeResize="0"/>
          <p:nvPr/>
        </p:nvPicPr>
        <p:blipFill rotWithShape="1">
          <a:blip r:embed="rId4">
            <a:alphaModFix/>
          </a:blip>
          <a:srcRect b="0" l="0" r="0" t="0"/>
          <a:stretch/>
        </p:blipFill>
        <p:spPr>
          <a:xfrm>
            <a:off x="937974" y="3105507"/>
            <a:ext cx="337899" cy="422434"/>
          </a:xfrm>
          <a:prstGeom prst="rect">
            <a:avLst/>
          </a:prstGeom>
          <a:noFill/>
          <a:ln>
            <a:noFill/>
          </a:ln>
        </p:spPr>
      </p:pic>
      <p:sp>
        <p:nvSpPr>
          <p:cNvPr id="86" name="Google Shape;86;p4"/>
          <p:cNvSpPr/>
          <p:nvPr/>
        </p:nvSpPr>
        <p:spPr>
          <a:xfrm>
            <a:off x="1615559" y="3129796"/>
            <a:ext cx="2806898" cy="703898"/>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Affordable Housing Need</a:t>
            </a:r>
            <a:endParaRPr sz="2200">
              <a:solidFill>
                <a:schemeClr val="dk1"/>
              </a:solidFill>
              <a:latin typeface="Calibri"/>
              <a:ea typeface="Calibri"/>
              <a:cs typeface="Calibri"/>
              <a:sym typeface="Calibri"/>
            </a:endParaRPr>
          </a:p>
        </p:txBody>
      </p:sp>
      <p:sp>
        <p:nvSpPr>
          <p:cNvPr id="87" name="Google Shape;87;p4"/>
          <p:cNvSpPr/>
          <p:nvPr/>
        </p:nvSpPr>
        <p:spPr>
          <a:xfrm>
            <a:off x="1615559" y="3977283"/>
            <a:ext cx="2806898" cy="1149072"/>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Growing demand for more affordable housing solutions.</a:t>
            </a:r>
            <a:endParaRPr sz="1850">
              <a:solidFill>
                <a:schemeClr val="dk1"/>
              </a:solidFill>
              <a:latin typeface="Calibri"/>
              <a:ea typeface="Calibri"/>
              <a:cs typeface="Calibri"/>
              <a:sym typeface="Calibri"/>
            </a:endParaRPr>
          </a:p>
        </p:txBody>
      </p:sp>
      <p:sp>
        <p:nvSpPr>
          <p:cNvPr id="88" name="Google Shape;88;p4"/>
          <p:cNvSpPr/>
          <p:nvPr/>
        </p:nvSpPr>
        <p:spPr>
          <a:xfrm>
            <a:off x="4721662" y="3047524"/>
            <a:ext cx="538520" cy="538520"/>
          </a:xfrm>
          <a:prstGeom prst="roundRect">
            <a:avLst>
              <a:gd fmla="val 6668"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89" name="Google Shape;89;p4"/>
          <p:cNvPicPr preferRelativeResize="0"/>
          <p:nvPr/>
        </p:nvPicPr>
        <p:blipFill rotWithShape="1">
          <a:blip r:embed="rId5">
            <a:alphaModFix/>
          </a:blip>
          <a:srcRect b="0" l="0" r="0" t="0"/>
          <a:stretch/>
        </p:blipFill>
        <p:spPr>
          <a:xfrm>
            <a:off x="4821912" y="3105507"/>
            <a:ext cx="337899" cy="422434"/>
          </a:xfrm>
          <a:prstGeom prst="rect">
            <a:avLst/>
          </a:prstGeom>
          <a:noFill/>
          <a:ln>
            <a:noFill/>
          </a:ln>
        </p:spPr>
      </p:pic>
      <p:sp>
        <p:nvSpPr>
          <p:cNvPr id="90" name="Google Shape;90;p4"/>
          <p:cNvSpPr/>
          <p:nvPr/>
        </p:nvSpPr>
        <p:spPr>
          <a:xfrm>
            <a:off x="5499497" y="3129796"/>
            <a:ext cx="2806898" cy="703898"/>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ADU &amp; Urban Density</a:t>
            </a:r>
            <a:endParaRPr sz="2200">
              <a:solidFill>
                <a:schemeClr val="dk1"/>
              </a:solidFill>
              <a:latin typeface="Calibri"/>
              <a:ea typeface="Calibri"/>
              <a:cs typeface="Calibri"/>
              <a:sym typeface="Calibri"/>
            </a:endParaRPr>
          </a:p>
        </p:txBody>
      </p:sp>
      <p:sp>
        <p:nvSpPr>
          <p:cNvPr id="91" name="Google Shape;91;p4"/>
          <p:cNvSpPr/>
          <p:nvPr/>
        </p:nvSpPr>
        <p:spPr>
          <a:xfrm>
            <a:off x="5499497" y="3977283"/>
            <a:ext cx="2806898" cy="1532096"/>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Increase in Accessory Dwelling Unit (ADU) development and urban density initiatives.</a:t>
            </a:r>
            <a:endParaRPr sz="1850">
              <a:solidFill>
                <a:schemeClr val="dk1"/>
              </a:solidFill>
              <a:latin typeface="Calibri"/>
              <a:ea typeface="Calibri"/>
              <a:cs typeface="Calibri"/>
              <a:sym typeface="Calibri"/>
            </a:endParaRPr>
          </a:p>
        </p:txBody>
      </p:sp>
      <p:sp>
        <p:nvSpPr>
          <p:cNvPr id="92" name="Google Shape;92;p4"/>
          <p:cNvSpPr/>
          <p:nvPr/>
        </p:nvSpPr>
        <p:spPr>
          <a:xfrm>
            <a:off x="837724" y="5988129"/>
            <a:ext cx="538520" cy="538520"/>
          </a:xfrm>
          <a:prstGeom prst="roundRect">
            <a:avLst>
              <a:gd fmla="val 6668"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93" name="Google Shape;93;p4"/>
          <p:cNvPicPr preferRelativeResize="0"/>
          <p:nvPr/>
        </p:nvPicPr>
        <p:blipFill rotWithShape="1">
          <a:blip r:embed="rId6">
            <a:alphaModFix/>
          </a:blip>
          <a:srcRect b="0" l="0" r="0" t="0"/>
          <a:stretch/>
        </p:blipFill>
        <p:spPr>
          <a:xfrm>
            <a:off x="937974" y="6046113"/>
            <a:ext cx="337899" cy="422434"/>
          </a:xfrm>
          <a:prstGeom prst="rect">
            <a:avLst/>
          </a:prstGeom>
          <a:noFill/>
          <a:ln>
            <a:noFill/>
          </a:ln>
        </p:spPr>
      </p:pic>
      <p:sp>
        <p:nvSpPr>
          <p:cNvPr id="94" name="Google Shape;94;p4"/>
          <p:cNvSpPr/>
          <p:nvPr/>
        </p:nvSpPr>
        <p:spPr>
          <a:xfrm>
            <a:off x="1615559" y="6070402"/>
            <a:ext cx="281618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Eco-Friendly Interest</a:t>
            </a:r>
            <a:endParaRPr sz="2200">
              <a:solidFill>
                <a:schemeClr val="dk1"/>
              </a:solidFill>
              <a:latin typeface="Calibri"/>
              <a:ea typeface="Calibri"/>
              <a:cs typeface="Calibri"/>
              <a:sym typeface="Calibri"/>
            </a:endParaRPr>
          </a:p>
        </p:txBody>
      </p:sp>
      <p:sp>
        <p:nvSpPr>
          <p:cNvPr id="95" name="Google Shape;95;p4"/>
          <p:cNvSpPr/>
          <p:nvPr/>
        </p:nvSpPr>
        <p:spPr>
          <a:xfrm>
            <a:off x="1615559" y="6565940"/>
            <a:ext cx="6690717"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Rising interest in eco-friendly and energy-efficient homes.</a:t>
            </a:r>
            <a:endParaRPr sz="185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36851ca82c_0_0"/>
          <p:cNvSpPr txBox="1"/>
          <p:nvPr/>
        </p:nvSpPr>
        <p:spPr>
          <a:xfrm>
            <a:off x="4435225" y="2529600"/>
            <a:ext cx="50700" cy="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36851ca82c_0_0"/>
          <p:cNvSpPr txBox="1"/>
          <p:nvPr/>
        </p:nvSpPr>
        <p:spPr>
          <a:xfrm>
            <a:off x="3878713" y="6863625"/>
            <a:ext cx="5835000" cy="809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chemeClr val="hlink"/>
                </a:solidFill>
                <a:uFill>
                  <a:noFill/>
                </a:uFill>
                <a:hlinkClick r:id="rId3"/>
              </a:rPr>
              <a:t>https://www.seattletimes.com/business/real-estate/prefabricated-dream-homes-turn-into-unfinished-nightmares-as-builder-struggles/</a:t>
            </a:r>
            <a:endParaRPr/>
          </a:p>
        </p:txBody>
      </p:sp>
      <p:pic>
        <p:nvPicPr>
          <p:cNvPr id="102" name="Google Shape;102;g336851ca82c_0_0" title="article.jpg"/>
          <p:cNvPicPr preferRelativeResize="0"/>
          <p:nvPr/>
        </p:nvPicPr>
        <p:blipFill>
          <a:blip r:embed="rId4">
            <a:alphaModFix/>
          </a:blip>
          <a:stretch>
            <a:fillRect/>
          </a:stretch>
        </p:blipFill>
        <p:spPr>
          <a:xfrm>
            <a:off x="1876375" y="388500"/>
            <a:ext cx="9839677" cy="6053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preencoded.png" id="108" name="Google Shape;108;p5"/>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109" name="Google Shape;109;p5"/>
          <p:cNvSpPr/>
          <p:nvPr/>
        </p:nvSpPr>
        <p:spPr>
          <a:xfrm>
            <a:off x="6324124" y="744022"/>
            <a:ext cx="7468553" cy="140803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lang="en-US" sz="4400">
                <a:solidFill>
                  <a:srgbClr val="F98AC7"/>
                </a:solidFill>
                <a:latin typeface="Lora"/>
                <a:ea typeface="Lora"/>
                <a:cs typeface="Lora"/>
                <a:sym typeface="Lora"/>
              </a:rPr>
              <a:t>Modular vs. Standard Housing</a:t>
            </a:r>
            <a:endParaRPr sz="4400">
              <a:solidFill>
                <a:schemeClr val="dk1"/>
              </a:solidFill>
              <a:latin typeface="Calibri"/>
              <a:ea typeface="Calibri"/>
              <a:cs typeface="Calibri"/>
              <a:sym typeface="Calibri"/>
            </a:endParaRPr>
          </a:p>
        </p:txBody>
      </p:sp>
      <p:sp>
        <p:nvSpPr>
          <p:cNvPr id="110" name="Google Shape;110;p5"/>
          <p:cNvSpPr/>
          <p:nvPr/>
        </p:nvSpPr>
        <p:spPr>
          <a:xfrm>
            <a:off x="6324124" y="2511028"/>
            <a:ext cx="7468553" cy="4974550"/>
          </a:xfrm>
          <a:prstGeom prst="roundRect">
            <a:avLst>
              <a:gd fmla="val 722" name="adj"/>
            </a:avLst>
          </a:prstGeom>
          <a:noFill/>
          <a:ln cap="flat" cmpd="sng" w="9525">
            <a:solidFill>
              <a:srgbClr val="FFFFFF">
                <a:alpha val="2392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5"/>
          <p:cNvSpPr/>
          <p:nvPr/>
        </p:nvSpPr>
        <p:spPr>
          <a:xfrm>
            <a:off x="6331744" y="2518648"/>
            <a:ext cx="7452479" cy="685443"/>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5"/>
          <p:cNvSpPr/>
          <p:nvPr/>
        </p:nvSpPr>
        <p:spPr>
          <a:xfrm>
            <a:off x="6571893" y="2669857"/>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b="1" lang="en-US" sz="1850">
                <a:solidFill>
                  <a:srgbClr val="D6E5EF"/>
                </a:solidFill>
                <a:latin typeface="Arial"/>
                <a:ea typeface="Arial"/>
                <a:cs typeface="Arial"/>
                <a:sym typeface="Arial"/>
              </a:rPr>
              <a:t>Feature</a:t>
            </a:r>
            <a:endParaRPr sz="1850">
              <a:solidFill>
                <a:schemeClr val="dk1"/>
              </a:solidFill>
              <a:latin typeface="Calibri"/>
              <a:ea typeface="Calibri"/>
              <a:cs typeface="Calibri"/>
              <a:sym typeface="Calibri"/>
            </a:endParaRPr>
          </a:p>
        </p:txBody>
      </p:sp>
      <p:sp>
        <p:nvSpPr>
          <p:cNvPr id="113" name="Google Shape;113;p5"/>
          <p:cNvSpPr/>
          <p:nvPr/>
        </p:nvSpPr>
        <p:spPr>
          <a:xfrm>
            <a:off x="9059585" y="2669857"/>
            <a:ext cx="199763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b="1" lang="en-US" sz="1850">
                <a:solidFill>
                  <a:srgbClr val="D6E5EF"/>
                </a:solidFill>
                <a:latin typeface="Arial"/>
                <a:ea typeface="Arial"/>
                <a:cs typeface="Arial"/>
                <a:sym typeface="Arial"/>
              </a:rPr>
              <a:t>Modular Housing</a:t>
            </a:r>
            <a:endParaRPr sz="1850">
              <a:solidFill>
                <a:schemeClr val="dk1"/>
              </a:solidFill>
              <a:latin typeface="Calibri"/>
              <a:ea typeface="Calibri"/>
              <a:cs typeface="Calibri"/>
              <a:sym typeface="Calibri"/>
            </a:endParaRPr>
          </a:p>
        </p:txBody>
      </p:sp>
      <p:sp>
        <p:nvSpPr>
          <p:cNvPr id="114" name="Google Shape;114;p5"/>
          <p:cNvSpPr/>
          <p:nvPr/>
        </p:nvSpPr>
        <p:spPr>
          <a:xfrm>
            <a:off x="11543467" y="2669857"/>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b="1" lang="en-US" sz="1850">
                <a:solidFill>
                  <a:srgbClr val="D6E5EF"/>
                </a:solidFill>
                <a:latin typeface="Arial"/>
                <a:ea typeface="Arial"/>
                <a:cs typeface="Arial"/>
                <a:sym typeface="Arial"/>
              </a:rPr>
              <a:t>Standard Housing</a:t>
            </a:r>
            <a:endParaRPr sz="1850">
              <a:solidFill>
                <a:schemeClr val="dk1"/>
              </a:solidFill>
              <a:latin typeface="Calibri"/>
              <a:ea typeface="Calibri"/>
              <a:cs typeface="Calibri"/>
              <a:sym typeface="Calibri"/>
            </a:endParaRPr>
          </a:p>
        </p:txBody>
      </p:sp>
      <p:sp>
        <p:nvSpPr>
          <p:cNvPr id="115" name="Google Shape;115;p5"/>
          <p:cNvSpPr/>
          <p:nvPr/>
        </p:nvSpPr>
        <p:spPr>
          <a:xfrm>
            <a:off x="6331744" y="3204091"/>
            <a:ext cx="7452479" cy="1068467"/>
          </a:xfrm>
          <a:prstGeom prst="rect">
            <a:avLst/>
          </a:prstGeom>
          <a:solidFill>
            <a:srgbClr val="000000">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5"/>
          <p:cNvSpPr/>
          <p:nvPr/>
        </p:nvSpPr>
        <p:spPr>
          <a:xfrm>
            <a:off x="6571893" y="3355300"/>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Construction Time</a:t>
            </a:r>
            <a:endParaRPr sz="1850">
              <a:solidFill>
                <a:schemeClr val="dk1"/>
              </a:solidFill>
              <a:latin typeface="Calibri"/>
              <a:ea typeface="Calibri"/>
              <a:cs typeface="Calibri"/>
              <a:sym typeface="Calibri"/>
            </a:endParaRPr>
          </a:p>
        </p:txBody>
      </p:sp>
      <p:sp>
        <p:nvSpPr>
          <p:cNvPr id="117" name="Google Shape;117;p5"/>
          <p:cNvSpPr/>
          <p:nvPr/>
        </p:nvSpPr>
        <p:spPr>
          <a:xfrm>
            <a:off x="9059585" y="3355300"/>
            <a:ext cx="199763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Faster (factory assembly)</a:t>
            </a:r>
            <a:endParaRPr sz="1850">
              <a:solidFill>
                <a:schemeClr val="dk1"/>
              </a:solidFill>
              <a:latin typeface="Calibri"/>
              <a:ea typeface="Calibri"/>
              <a:cs typeface="Calibri"/>
              <a:sym typeface="Calibri"/>
            </a:endParaRPr>
          </a:p>
        </p:txBody>
      </p:sp>
      <p:sp>
        <p:nvSpPr>
          <p:cNvPr id="118" name="Google Shape;118;p5"/>
          <p:cNvSpPr/>
          <p:nvPr/>
        </p:nvSpPr>
        <p:spPr>
          <a:xfrm>
            <a:off x="11543467" y="3355300"/>
            <a:ext cx="200144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Slower (on-site build)</a:t>
            </a:r>
            <a:endParaRPr sz="1850">
              <a:solidFill>
                <a:schemeClr val="dk1"/>
              </a:solidFill>
              <a:latin typeface="Calibri"/>
              <a:ea typeface="Calibri"/>
              <a:cs typeface="Calibri"/>
              <a:sym typeface="Calibri"/>
            </a:endParaRPr>
          </a:p>
        </p:txBody>
      </p:sp>
      <p:sp>
        <p:nvSpPr>
          <p:cNvPr id="119" name="Google Shape;119;p5"/>
          <p:cNvSpPr/>
          <p:nvPr/>
        </p:nvSpPr>
        <p:spPr>
          <a:xfrm>
            <a:off x="6331744" y="4272558"/>
            <a:ext cx="7452479" cy="1068467"/>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5"/>
          <p:cNvSpPr/>
          <p:nvPr/>
        </p:nvSpPr>
        <p:spPr>
          <a:xfrm>
            <a:off x="6571893" y="4423767"/>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Cost</a:t>
            </a:r>
            <a:endParaRPr sz="1850">
              <a:solidFill>
                <a:schemeClr val="dk1"/>
              </a:solidFill>
              <a:latin typeface="Calibri"/>
              <a:ea typeface="Calibri"/>
              <a:cs typeface="Calibri"/>
              <a:sym typeface="Calibri"/>
            </a:endParaRPr>
          </a:p>
        </p:txBody>
      </p:sp>
      <p:sp>
        <p:nvSpPr>
          <p:cNvPr id="121" name="Google Shape;121;p5"/>
          <p:cNvSpPr/>
          <p:nvPr/>
        </p:nvSpPr>
        <p:spPr>
          <a:xfrm>
            <a:off x="9059585" y="4423767"/>
            <a:ext cx="199763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Generally more affordable</a:t>
            </a:r>
            <a:endParaRPr sz="1850">
              <a:solidFill>
                <a:schemeClr val="dk1"/>
              </a:solidFill>
              <a:latin typeface="Calibri"/>
              <a:ea typeface="Calibri"/>
              <a:cs typeface="Calibri"/>
              <a:sym typeface="Calibri"/>
            </a:endParaRPr>
          </a:p>
        </p:txBody>
      </p:sp>
      <p:sp>
        <p:nvSpPr>
          <p:cNvPr id="122" name="Google Shape;122;p5"/>
          <p:cNvSpPr/>
          <p:nvPr/>
        </p:nvSpPr>
        <p:spPr>
          <a:xfrm>
            <a:off x="11543467" y="4423767"/>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Higher</a:t>
            </a:r>
            <a:endParaRPr sz="1850">
              <a:solidFill>
                <a:schemeClr val="dk1"/>
              </a:solidFill>
              <a:latin typeface="Calibri"/>
              <a:ea typeface="Calibri"/>
              <a:cs typeface="Calibri"/>
              <a:sym typeface="Calibri"/>
            </a:endParaRPr>
          </a:p>
        </p:txBody>
      </p:sp>
      <p:sp>
        <p:nvSpPr>
          <p:cNvPr id="123" name="Google Shape;123;p5"/>
          <p:cNvSpPr/>
          <p:nvPr/>
        </p:nvSpPr>
        <p:spPr>
          <a:xfrm>
            <a:off x="6331744" y="5341025"/>
            <a:ext cx="7452479" cy="1068467"/>
          </a:xfrm>
          <a:prstGeom prst="rect">
            <a:avLst/>
          </a:prstGeom>
          <a:solidFill>
            <a:srgbClr val="000000">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5"/>
          <p:cNvSpPr/>
          <p:nvPr/>
        </p:nvSpPr>
        <p:spPr>
          <a:xfrm>
            <a:off x="6571893" y="5492234"/>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Customization</a:t>
            </a:r>
            <a:endParaRPr sz="1850">
              <a:solidFill>
                <a:schemeClr val="dk1"/>
              </a:solidFill>
              <a:latin typeface="Calibri"/>
              <a:ea typeface="Calibri"/>
              <a:cs typeface="Calibri"/>
              <a:sym typeface="Calibri"/>
            </a:endParaRPr>
          </a:p>
        </p:txBody>
      </p:sp>
      <p:sp>
        <p:nvSpPr>
          <p:cNvPr id="125" name="Google Shape;125;p5"/>
          <p:cNvSpPr/>
          <p:nvPr/>
        </p:nvSpPr>
        <p:spPr>
          <a:xfrm>
            <a:off x="9059585" y="5492234"/>
            <a:ext cx="199763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Various options, some limitations</a:t>
            </a:r>
            <a:endParaRPr sz="1850">
              <a:solidFill>
                <a:schemeClr val="dk1"/>
              </a:solidFill>
              <a:latin typeface="Calibri"/>
              <a:ea typeface="Calibri"/>
              <a:cs typeface="Calibri"/>
              <a:sym typeface="Calibri"/>
            </a:endParaRPr>
          </a:p>
        </p:txBody>
      </p:sp>
      <p:sp>
        <p:nvSpPr>
          <p:cNvPr id="126" name="Google Shape;126;p5"/>
          <p:cNvSpPr/>
          <p:nvPr/>
        </p:nvSpPr>
        <p:spPr>
          <a:xfrm>
            <a:off x="11543467" y="5492234"/>
            <a:ext cx="200144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Highly customizable</a:t>
            </a:r>
            <a:endParaRPr sz="1850">
              <a:solidFill>
                <a:schemeClr val="dk1"/>
              </a:solidFill>
              <a:latin typeface="Calibri"/>
              <a:ea typeface="Calibri"/>
              <a:cs typeface="Calibri"/>
              <a:sym typeface="Calibri"/>
            </a:endParaRPr>
          </a:p>
        </p:txBody>
      </p:sp>
      <p:sp>
        <p:nvSpPr>
          <p:cNvPr id="127" name="Google Shape;127;p5"/>
          <p:cNvSpPr/>
          <p:nvPr/>
        </p:nvSpPr>
        <p:spPr>
          <a:xfrm>
            <a:off x="6331744" y="6409492"/>
            <a:ext cx="7452479" cy="1068467"/>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5"/>
          <p:cNvSpPr/>
          <p:nvPr/>
        </p:nvSpPr>
        <p:spPr>
          <a:xfrm>
            <a:off x="6571893" y="6560701"/>
            <a:ext cx="2001441"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Quality Control</a:t>
            </a:r>
            <a:endParaRPr sz="1850">
              <a:solidFill>
                <a:schemeClr val="dk1"/>
              </a:solidFill>
              <a:latin typeface="Calibri"/>
              <a:ea typeface="Calibri"/>
              <a:cs typeface="Calibri"/>
              <a:sym typeface="Calibri"/>
            </a:endParaRPr>
          </a:p>
        </p:txBody>
      </p:sp>
      <p:sp>
        <p:nvSpPr>
          <p:cNvPr id="129" name="Google Shape;129;p5"/>
          <p:cNvSpPr/>
          <p:nvPr/>
        </p:nvSpPr>
        <p:spPr>
          <a:xfrm>
            <a:off x="9059585" y="6560701"/>
            <a:ext cx="199763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Consistent (factory checks)</a:t>
            </a:r>
            <a:endParaRPr sz="1850">
              <a:solidFill>
                <a:schemeClr val="dk1"/>
              </a:solidFill>
              <a:latin typeface="Calibri"/>
              <a:ea typeface="Calibri"/>
              <a:cs typeface="Calibri"/>
              <a:sym typeface="Calibri"/>
            </a:endParaRPr>
          </a:p>
        </p:txBody>
      </p:sp>
      <p:sp>
        <p:nvSpPr>
          <p:cNvPr id="130" name="Google Shape;130;p5"/>
          <p:cNvSpPr/>
          <p:nvPr/>
        </p:nvSpPr>
        <p:spPr>
          <a:xfrm>
            <a:off x="11543467" y="6560701"/>
            <a:ext cx="2001441"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Varies (on-site conditions)</a:t>
            </a:r>
            <a:endParaRPr sz="185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preencoded.png" id="136" name="Google Shape;136;p6"/>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137" name="Google Shape;137;p6"/>
          <p:cNvSpPr/>
          <p:nvPr/>
        </p:nvSpPr>
        <p:spPr>
          <a:xfrm>
            <a:off x="736878" y="719257"/>
            <a:ext cx="6972419" cy="619244"/>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F98AC7"/>
              </a:buClr>
              <a:buSzPts val="3900"/>
              <a:buFont typeface="Lora"/>
              <a:buNone/>
            </a:pPr>
            <a:r>
              <a:rPr lang="en-US" sz="3900">
                <a:solidFill>
                  <a:srgbClr val="F98AC7"/>
                </a:solidFill>
                <a:latin typeface="Lora"/>
                <a:ea typeface="Lora"/>
                <a:cs typeface="Lora"/>
                <a:sym typeface="Lora"/>
              </a:rPr>
              <a:t>Permitting &amp; Placement in WA</a:t>
            </a:r>
            <a:endParaRPr sz="3900">
              <a:solidFill>
                <a:schemeClr val="dk1"/>
              </a:solidFill>
              <a:latin typeface="Calibri"/>
              <a:ea typeface="Calibri"/>
              <a:cs typeface="Calibri"/>
              <a:sym typeface="Calibri"/>
            </a:endParaRPr>
          </a:p>
        </p:txBody>
      </p:sp>
      <p:pic>
        <p:nvPicPr>
          <p:cNvPr descr="preencoded.png" id="138" name="Google Shape;138;p6"/>
          <p:cNvPicPr preferRelativeResize="0"/>
          <p:nvPr/>
        </p:nvPicPr>
        <p:blipFill rotWithShape="1">
          <a:blip r:embed="rId4">
            <a:alphaModFix/>
          </a:blip>
          <a:srcRect b="0" l="0" r="0" t="0"/>
          <a:stretch/>
        </p:blipFill>
        <p:spPr>
          <a:xfrm>
            <a:off x="736878" y="1654254"/>
            <a:ext cx="1052751" cy="1530906"/>
          </a:xfrm>
          <a:prstGeom prst="rect">
            <a:avLst/>
          </a:prstGeom>
          <a:noFill/>
          <a:ln>
            <a:noFill/>
          </a:ln>
        </p:spPr>
      </p:pic>
      <p:sp>
        <p:nvSpPr>
          <p:cNvPr id="139" name="Google Shape;139;p6"/>
          <p:cNvSpPr/>
          <p:nvPr/>
        </p:nvSpPr>
        <p:spPr>
          <a:xfrm>
            <a:off x="2105382" y="1864757"/>
            <a:ext cx="2477095" cy="309682"/>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D6E5EF"/>
              </a:buClr>
              <a:buSzPts val="1950"/>
              <a:buFont typeface="Lora"/>
              <a:buNone/>
            </a:pPr>
            <a:r>
              <a:rPr lang="en-US" sz="1950">
                <a:solidFill>
                  <a:srgbClr val="D6E5EF"/>
                </a:solidFill>
                <a:latin typeface="Lora"/>
                <a:ea typeface="Lora"/>
                <a:cs typeface="Lora"/>
                <a:sym typeface="Lora"/>
              </a:rPr>
              <a:t>Varies by County</a:t>
            </a:r>
            <a:endParaRPr sz="1950">
              <a:solidFill>
                <a:schemeClr val="dk1"/>
              </a:solidFill>
              <a:latin typeface="Calibri"/>
              <a:ea typeface="Calibri"/>
              <a:cs typeface="Calibri"/>
              <a:sym typeface="Calibri"/>
            </a:endParaRPr>
          </a:p>
        </p:txBody>
      </p:sp>
      <p:sp>
        <p:nvSpPr>
          <p:cNvPr id="140" name="Google Shape;140;p6"/>
          <p:cNvSpPr/>
          <p:nvPr/>
        </p:nvSpPr>
        <p:spPr>
          <a:xfrm>
            <a:off x="2105382" y="2300764"/>
            <a:ext cx="6301740" cy="67389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D6E5EF"/>
              </a:buClr>
              <a:buSzPts val="1650"/>
              <a:buFont typeface="Arial"/>
              <a:buNone/>
            </a:pPr>
            <a:r>
              <a:rPr lang="en-US" sz="1650">
                <a:solidFill>
                  <a:srgbClr val="D6E5EF"/>
                </a:solidFill>
                <a:latin typeface="Arial"/>
                <a:ea typeface="Arial"/>
                <a:cs typeface="Arial"/>
                <a:sym typeface="Arial"/>
              </a:rPr>
              <a:t>Permitting requirements differ significantly across Washington counties.</a:t>
            </a:r>
            <a:endParaRPr sz="1650">
              <a:solidFill>
                <a:schemeClr val="dk1"/>
              </a:solidFill>
              <a:latin typeface="Calibri"/>
              <a:ea typeface="Calibri"/>
              <a:cs typeface="Calibri"/>
              <a:sym typeface="Calibri"/>
            </a:endParaRPr>
          </a:p>
        </p:txBody>
      </p:sp>
      <p:pic>
        <p:nvPicPr>
          <p:cNvPr descr="preencoded.png" id="141" name="Google Shape;141;p6"/>
          <p:cNvPicPr preferRelativeResize="0"/>
          <p:nvPr/>
        </p:nvPicPr>
        <p:blipFill rotWithShape="1">
          <a:blip r:embed="rId5">
            <a:alphaModFix/>
          </a:blip>
          <a:srcRect b="0" l="0" r="0" t="0"/>
          <a:stretch/>
        </p:blipFill>
        <p:spPr>
          <a:xfrm>
            <a:off x="736878" y="3185160"/>
            <a:ext cx="1052751" cy="1530906"/>
          </a:xfrm>
          <a:prstGeom prst="rect">
            <a:avLst/>
          </a:prstGeom>
          <a:noFill/>
          <a:ln>
            <a:noFill/>
          </a:ln>
        </p:spPr>
      </p:pic>
      <p:sp>
        <p:nvSpPr>
          <p:cNvPr id="142" name="Google Shape;142;p6"/>
          <p:cNvSpPr/>
          <p:nvPr/>
        </p:nvSpPr>
        <p:spPr>
          <a:xfrm>
            <a:off x="2105382" y="3395663"/>
            <a:ext cx="2477095" cy="309682"/>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D6E5EF"/>
              </a:buClr>
              <a:buSzPts val="1950"/>
              <a:buFont typeface="Lora"/>
              <a:buNone/>
            </a:pPr>
            <a:r>
              <a:rPr lang="en-US" sz="1950">
                <a:solidFill>
                  <a:srgbClr val="D6E5EF"/>
                </a:solidFill>
                <a:latin typeface="Lora"/>
                <a:ea typeface="Lora"/>
                <a:cs typeface="Lora"/>
                <a:sym typeface="Lora"/>
              </a:rPr>
              <a:t>State Building Code</a:t>
            </a:r>
            <a:endParaRPr sz="1950">
              <a:solidFill>
                <a:schemeClr val="dk1"/>
              </a:solidFill>
              <a:latin typeface="Calibri"/>
              <a:ea typeface="Calibri"/>
              <a:cs typeface="Calibri"/>
              <a:sym typeface="Calibri"/>
            </a:endParaRPr>
          </a:p>
        </p:txBody>
      </p:sp>
      <p:sp>
        <p:nvSpPr>
          <p:cNvPr id="143" name="Google Shape;143;p6"/>
          <p:cNvSpPr/>
          <p:nvPr/>
        </p:nvSpPr>
        <p:spPr>
          <a:xfrm>
            <a:off x="2105382" y="3831669"/>
            <a:ext cx="6301740" cy="67389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D6E5EF"/>
              </a:buClr>
              <a:buSzPts val="1650"/>
              <a:buFont typeface="Arial"/>
              <a:buNone/>
            </a:pPr>
            <a:r>
              <a:rPr lang="en-US" sz="1650">
                <a:solidFill>
                  <a:srgbClr val="D6E5EF"/>
                </a:solidFill>
                <a:latin typeface="Arial"/>
                <a:ea typeface="Arial"/>
                <a:cs typeface="Arial"/>
                <a:sym typeface="Arial"/>
              </a:rPr>
              <a:t>Modular homes must comply with Washington State Building Code standards.</a:t>
            </a:r>
            <a:endParaRPr sz="1650">
              <a:solidFill>
                <a:schemeClr val="dk1"/>
              </a:solidFill>
              <a:latin typeface="Calibri"/>
              <a:ea typeface="Calibri"/>
              <a:cs typeface="Calibri"/>
              <a:sym typeface="Calibri"/>
            </a:endParaRPr>
          </a:p>
        </p:txBody>
      </p:sp>
      <p:pic>
        <p:nvPicPr>
          <p:cNvPr descr="preencoded.png" id="144" name="Google Shape;144;p6"/>
          <p:cNvPicPr preferRelativeResize="0"/>
          <p:nvPr/>
        </p:nvPicPr>
        <p:blipFill rotWithShape="1">
          <a:blip r:embed="rId6">
            <a:alphaModFix/>
          </a:blip>
          <a:srcRect b="0" l="0" r="0" t="0"/>
          <a:stretch/>
        </p:blipFill>
        <p:spPr>
          <a:xfrm>
            <a:off x="736878" y="4716066"/>
            <a:ext cx="1052751" cy="1263372"/>
          </a:xfrm>
          <a:prstGeom prst="rect">
            <a:avLst/>
          </a:prstGeom>
          <a:noFill/>
          <a:ln>
            <a:noFill/>
          </a:ln>
        </p:spPr>
      </p:pic>
      <p:sp>
        <p:nvSpPr>
          <p:cNvPr id="145" name="Google Shape;145;p6"/>
          <p:cNvSpPr/>
          <p:nvPr/>
        </p:nvSpPr>
        <p:spPr>
          <a:xfrm>
            <a:off x="2105382" y="4926568"/>
            <a:ext cx="2477095" cy="309682"/>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D6E5EF"/>
              </a:buClr>
              <a:buSzPts val="1950"/>
              <a:buFont typeface="Lora"/>
              <a:buNone/>
            </a:pPr>
            <a:r>
              <a:rPr lang="en-US" sz="1950">
                <a:solidFill>
                  <a:srgbClr val="D6E5EF"/>
                </a:solidFill>
                <a:latin typeface="Lora"/>
                <a:ea typeface="Lora"/>
                <a:cs typeface="Lora"/>
                <a:sym typeface="Lora"/>
              </a:rPr>
              <a:t>Seattle Zoning</a:t>
            </a:r>
            <a:endParaRPr sz="1950">
              <a:solidFill>
                <a:schemeClr val="dk1"/>
              </a:solidFill>
              <a:latin typeface="Calibri"/>
              <a:ea typeface="Calibri"/>
              <a:cs typeface="Calibri"/>
              <a:sym typeface="Calibri"/>
            </a:endParaRPr>
          </a:p>
        </p:txBody>
      </p:sp>
      <p:sp>
        <p:nvSpPr>
          <p:cNvPr id="146" name="Google Shape;146;p6"/>
          <p:cNvSpPr/>
          <p:nvPr/>
        </p:nvSpPr>
        <p:spPr>
          <a:xfrm>
            <a:off x="2105382" y="5362575"/>
            <a:ext cx="6301740" cy="336947"/>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D6E5EF"/>
              </a:buClr>
              <a:buSzPts val="1650"/>
              <a:buFont typeface="Arial"/>
              <a:buNone/>
            </a:pPr>
            <a:r>
              <a:rPr lang="en-US" sz="1650">
                <a:solidFill>
                  <a:srgbClr val="D6E5EF"/>
                </a:solidFill>
                <a:latin typeface="Arial"/>
                <a:ea typeface="Arial"/>
                <a:cs typeface="Arial"/>
                <a:sym typeface="Arial"/>
              </a:rPr>
              <a:t>Seattle has specific zoning regulations for ADUs and DADUs.</a:t>
            </a:r>
            <a:endParaRPr sz="1650">
              <a:solidFill>
                <a:schemeClr val="dk1"/>
              </a:solidFill>
              <a:latin typeface="Calibri"/>
              <a:ea typeface="Calibri"/>
              <a:cs typeface="Calibri"/>
              <a:sym typeface="Calibri"/>
            </a:endParaRPr>
          </a:p>
        </p:txBody>
      </p:sp>
      <p:pic>
        <p:nvPicPr>
          <p:cNvPr descr="preencoded.png" id="147" name="Google Shape;147;p6"/>
          <p:cNvPicPr preferRelativeResize="0"/>
          <p:nvPr/>
        </p:nvPicPr>
        <p:blipFill rotWithShape="1">
          <a:blip r:embed="rId7">
            <a:alphaModFix/>
          </a:blip>
          <a:srcRect b="0" l="0" r="0" t="0"/>
          <a:stretch/>
        </p:blipFill>
        <p:spPr>
          <a:xfrm>
            <a:off x="736878" y="5979438"/>
            <a:ext cx="1052751" cy="1530906"/>
          </a:xfrm>
          <a:prstGeom prst="rect">
            <a:avLst/>
          </a:prstGeom>
          <a:noFill/>
          <a:ln>
            <a:noFill/>
          </a:ln>
        </p:spPr>
      </p:pic>
      <p:sp>
        <p:nvSpPr>
          <p:cNvPr id="148" name="Google Shape;148;p6"/>
          <p:cNvSpPr/>
          <p:nvPr/>
        </p:nvSpPr>
        <p:spPr>
          <a:xfrm>
            <a:off x="2105382" y="6189940"/>
            <a:ext cx="2477095" cy="309682"/>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D6E5EF"/>
              </a:buClr>
              <a:buSzPts val="1950"/>
              <a:buFont typeface="Lora"/>
              <a:buNone/>
            </a:pPr>
            <a:r>
              <a:rPr lang="en-US" sz="1950">
                <a:solidFill>
                  <a:srgbClr val="D6E5EF"/>
                </a:solidFill>
                <a:latin typeface="Lora"/>
                <a:ea typeface="Lora"/>
                <a:cs typeface="Lora"/>
                <a:sym typeface="Lora"/>
              </a:rPr>
              <a:t>Assistance Available</a:t>
            </a:r>
            <a:endParaRPr sz="1950">
              <a:solidFill>
                <a:schemeClr val="dk1"/>
              </a:solidFill>
              <a:latin typeface="Calibri"/>
              <a:ea typeface="Calibri"/>
              <a:cs typeface="Calibri"/>
              <a:sym typeface="Calibri"/>
            </a:endParaRPr>
          </a:p>
        </p:txBody>
      </p:sp>
      <p:sp>
        <p:nvSpPr>
          <p:cNvPr id="149" name="Google Shape;149;p6"/>
          <p:cNvSpPr/>
          <p:nvPr/>
        </p:nvSpPr>
        <p:spPr>
          <a:xfrm>
            <a:off x="2105382" y="6625947"/>
            <a:ext cx="6301740" cy="67389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D6E5EF"/>
              </a:buClr>
              <a:buSzPts val="1650"/>
              <a:buFont typeface="Arial"/>
              <a:buNone/>
            </a:pPr>
            <a:r>
              <a:rPr lang="en-US" sz="1650">
                <a:solidFill>
                  <a:srgbClr val="D6E5EF"/>
                </a:solidFill>
                <a:latin typeface="Arial"/>
                <a:ea typeface="Arial"/>
                <a:cs typeface="Arial"/>
                <a:sym typeface="Arial"/>
              </a:rPr>
              <a:t>Companies like Method Homes assist with digital document submission and fees.</a:t>
            </a:r>
            <a:endParaRPr sz="165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preencoded.png" id="155" name="Google Shape;155;p7"/>
          <p:cNvPicPr preferRelativeResize="0"/>
          <p:nvPr/>
        </p:nvPicPr>
        <p:blipFill rotWithShape="1">
          <a:blip r:embed="rId3">
            <a:alphaModFix/>
          </a:blip>
          <a:srcRect b="0" l="0" r="0" t="0"/>
          <a:stretch/>
        </p:blipFill>
        <p:spPr>
          <a:xfrm>
            <a:off x="0" y="0"/>
            <a:ext cx="14630400" cy="2992160"/>
          </a:xfrm>
          <a:prstGeom prst="rect">
            <a:avLst/>
          </a:prstGeom>
          <a:noFill/>
          <a:ln>
            <a:noFill/>
          </a:ln>
        </p:spPr>
      </p:pic>
      <p:sp>
        <p:nvSpPr>
          <p:cNvPr id="156" name="Google Shape;156;p7"/>
          <p:cNvSpPr/>
          <p:nvPr/>
        </p:nvSpPr>
        <p:spPr>
          <a:xfrm>
            <a:off x="837724" y="3922038"/>
            <a:ext cx="7300317" cy="70401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lang="en-US" sz="4400">
                <a:solidFill>
                  <a:srgbClr val="F98AC7"/>
                </a:solidFill>
                <a:latin typeface="Lora"/>
                <a:ea typeface="Lora"/>
                <a:cs typeface="Lora"/>
                <a:sym typeface="Lora"/>
              </a:rPr>
              <a:t>Cost to Build in Washington</a:t>
            </a:r>
            <a:endParaRPr sz="4400">
              <a:solidFill>
                <a:schemeClr val="dk1"/>
              </a:solidFill>
              <a:latin typeface="Calibri"/>
              <a:ea typeface="Calibri"/>
              <a:cs typeface="Calibri"/>
              <a:sym typeface="Calibri"/>
            </a:endParaRPr>
          </a:p>
        </p:txBody>
      </p:sp>
      <p:sp>
        <p:nvSpPr>
          <p:cNvPr id="157" name="Google Shape;157;p7"/>
          <p:cNvSpPr/>
          <p:nvPr/>
        </p:nvSpPr>
        <p:spPr>
          <a:xfrm>
            <a:off x="837724" y="5104686"/>
            <a:ext cx="4078962" cy="6342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6E5EF"/>
              </a:buClr>
              <a:buSzPts val="4950"/>
              <a:buFont typeface="Lora"/>
              <a:buNone/>
            </a:pPr>
            <a:r>
              <a:rPr lang="en-US" sz="4950">
                <a:solidFill>
                  <a:srgbClr val="D6E5EF"/>
                </a:solidFill>
                <a:latin typeface="Lora"/>
                <a:ea typeface="Lora"/>
                <a:cs typeface="Lora"/>
                <a:sym typeface="Lora"/>
              </a:rPr>
              <a:t>$100-$250</a:t>
            </a:r>
            <a:endParaRPr sz="4950">
              <a:solidFill>
                <a:schemeClr val="dk1"/>
              </a:solidFill>
              <a:latin typeface="Calibri"/>
              <a:ea typeface="Calibri"/>
              <a:cs typeface="Calibri"/>
              <a:sym typeface="Calibri"/>
            </a:endParaRPr>
          </a:p>
        </p:txBody>
      </p:sp>
      <p:sp>
        <p:nvSpPr>
          <p:cNvPr id="158" name="Google Shape;158;p7"/>
          <p:cNvSpPr/>
          <p:nvPr/>
        </p:nvSpPr>
        <p:spPr>
          <a:xfrm>
            <a:off x="1469112" y="6038017"/>
            <a:ext cx="2816185" cy="351949"/>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Per Square Foot</a:t>
            </a:r>
            <a:endParaRPr sz="2200">
              <a:solidFill>
                <a:schemeClr val="dk1"/>
              </a:solidFill>
              <a:latin typeface="Calibri"/>
              <a:ea typeface="Calibri"/>
              <a:cs typeface="Calibri"/>
              <a:sym typeface="Calibri"/>
            </a:endParaRPr>
          </a:p>
        </p:txBody>
      </p:sp>
      <p:sp>
        <p:nvSpPr>
          <p:cNvPr id="159" name="Google Shape;159;p7"/>
          <p:cNvSpPr/>
          <p:nvPr/>
        </p:nvSpPr>
        <p:spPr>
          <a:xfrm>
            <a:off x="837724" y="6533555"/>
            <a:ext cx="4078962" cy="766048"/>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Typical range for modular homes, depending on customization.</a:t>
            </a:r>
            <a:endParaRPr sz="1850">
              <a:solidFill>
                <a:schemeClr val="dk1"/>
              </a:solidFill>
              <a:latin typeface="Calibri"/>
              <a:ea typeface="Calibri"/>
              <a:cs typeface="Calibri"/>
              <a:sym typeface="Calibri"/>
            </a:endParaRPr>
          </a:p>
        </p:txBody>
      </p:sp>
      <p:sp>
        <p:nvSpPr>
          <p:cNvPr id="160" name="Google Shape;160;p7"/>
          <p:cNvSpPr/>
          <p:nvPr/>
        </p:nvSpPr>
        <p:spPr>
          <a:xfrm>
            <a:off x="5275659" y="5104686"/>
            <a:ext cx="4078962" cy="6342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6E5EF"/>
              </a:buClr>
              <a:buSzPts val="4950"/>
              <a:buFont typeface="Lora"/>
              <a:buNone/>
            </a:pPr>
            <a:r>
              <a:rPr lang="en-US" sz="4950">
                <a:solidFill>
                  <a:srgbClr val="D6E5EF"/>
                </a:solidFill>
                <a:latin typeface="Lora"/>
                <a:ea typeface="Lora"/>
                <a:cs typeface="Lora"/>
                <a:sym typeface="Lora"/>
              </a:rPr>
              <a:t>$80K-$200K</a:t>
            </a:r>
            <a:endParaRPr sz="4950">
              <a:solidFill>
                <a:schemeClr val="dk1"/>
              </a:solidFill>
              <a:latin typeface="Calibri"/>
              <a:ea typeface="Calibri"/>
              <a:cs typeface="Calibri"/>
              <a:sym typeface="Calibri"/>
            </a:endParaRPr>
          </a:p>
        </p:txBody>
      </p:sp>
      <p:sp>
        <p:nvSpPr>
          <p:cNvPr id="161" name="Google Shape;161;p7"/>
          <p:cNvSpPr/>
          <p:nvPr/>
        </p:nvSpPr>
        <p:spPr>
          <a:xfrm>
            <a:off x="5907048" y="6038017"/>
            <a:ext cx="2816185" cy="351949"/>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1-Bedroom Home</a:t>
            </a:r>
            <a:endParaRPr sz="2200">
              <a:solidFill>
                <a:schemeClr val="dk1"/>
              </a:solidFill>
              <a:latin typeface="Calibri"/>
              <a:ea typeface="Calibri"/>
              <a:cs typeface="Calibri"/>
              <a:sym typeface="Calibri"/>
            </a:endParaRPr>
          </a:p>
        </p:txBody>
      </p:sp>
      <p:sp>
        <p:nvSpPr>
          <p:cNvPr id="162" name="Google Shape;162;p7"/>
          <p:cNvSpPr/>
          <p:nvPr/>
        </p:nvSpPr>
        <p:spPr>
          <a:xfrm>
            <a:off x="5275659" y="6533555"/>
            <a:ext cx="4078962" cy="766048"/>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Average total cost estimate for a single-bedroom unit.</a:t>
            </a:r>
            <a:endParaRPr sz="1850">
              <a:solidFill>
                <a:schemeClr val="dk1"/>
              </a:solidFill>
              <a:latin typeface="Calibri"/>
              <a:ea typeface="Calibri"/>
              <a:cs typeface="Calibri"/>
              <a:sym typeface="Calibri"/>
            </a:endParaRPr>
          </a:p>
        </p:txBody>
      </p:sp>
      <p:sp>
        <p:nvSpPr>
          <p:cNvPr id="163" name="Google Shape;163;p7"/>
          <p:cNvSpPr/>
          <p:nvPr/>
        </p:nvSpPr>
        <p:spPr>
          <a:xfrm>
            <a:off x="9713595" y="5104686"/>
            <a:ext cx="4079081" cy="6342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6E5EF"/>
              </a:buClr>
              <a:buSzPts val="4950"/>
              <a:buFont typeface="Lora"/>
              <a:buNone/>
            </a:pPr>
            <a:r>
              <a:rPr lang="en-US" sz="4950">
                <a:solidFill>
                  <a:srgbClr val="D6E5EF"/>
                </a:solidFill>
                <a:latin typeface="Lora"/>
                <a:ea typeface="Lora"/>
                <a:cs typeface="Lora"/>
                <a:sym typeface="Lora"/>
              </a:rPr>
              <a:t>$150K-$400K</a:t>
            </a:r>
            <a:endParaRPr sz="4950">
              <a:solidFill>
                <a:schemeClr val="dk1"/>
              </a:solidFill>
              <a:latin typeface="Calibri"/>
              <a:ea typeface="Calibri"/>
              <a:cs typeface="Calibri"/>
              <a:sym typeface="Calibri"/>
            </a:endParaRPr>
          </a:p>
        </p:txBody>
      </p:sp>
      <p:sp>
        <p:nvSpPr>
          <p:cNvPr id="164" name="Google Shape;164;p7"/>
          <p:cNvSpPr/>
          <p:nvPr/>
        </p:nvSpPr>
        <p:spPr>
          <a:xfrm>
            <a:off x="10344983" y="6038017"/>
            <a:ext cx="2816185" cy="351949"/>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3-Bedroom Home</a:t>
            </a:r>
            <a:endParaRPr sz="2200">
              <a:solidFill>
                <a:schemeClr val="dk1"/>
              </a:solidFill>
              <a:latin typeface="Calibri"/>
              <a:ea typeface="Calibri"/>
              <a:cs typeface="Calibri"/>
              <a:sym typeface="Calibri"/>
            </a:endParaRPr>
          </a:p>
        </p:txBody>
      </p:sp>
      <p:sp>
        <p:nvSpPr>
          <p:cNvPr id="165" name="Google Shape;165;p7"/>
          <p:cNvSpPr/>
          <p:nvPr/>
        </p:nvSpPr>
        <p:spPr>
          <a:xfrm>
            <a:off x="9713595" y="6533555"/>
            <a:ext cx="4079081" cy="766048"/>
          </a:xfrm>
          <a:prstGeom prst="rect">
            <a:avLst/>
          </a:prstGeom>
          <a:noFill/>
          <a:ln>
            <a:noFill/>
          </a:ln>
        </p:spPr>
        <p:txBody>
          <a:bodyPr anchorCtr="0" anchor="t" bIns="0" lIns="0" spcFirstLastPara="1" rIns="0" wrap="square" tIns="0">
            <a:noAutofit/>
          </a:bodyPr>
          <a:lstStyle/>
          <a:p>
            <a:pPr indent="0" lvl="0" marL="0" marR="0" rtl="0" algn="ctr">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Average total cost estimate for a larger three-bedroom unit.</a:t>
            </a:r>
            <a:endParaRPr sz="185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preencoded.png" id="171" name="Google Shape;171;p8"/>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172" name="Google Shape;172;p8"/>
          <p:cNvSpPr/>
          <p:nvPr/>
        </p:nvSpPr>
        <p:spPr>
          <a:xfrm>
            <a:off x="837724" y="1523405"/>
            <a:ext cx="7450217" cy="70401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98AC7"/>
              </a:buClr>
              <a:buSzPts val="4400"/>
              <a:buFont typeface="Lora"/>
              <a:buNone/>
            </a:pPr>
            <a:r>
              <a:rPr lang="en-US" sz="4400">
                <a:solidFill>
                  <a:srgbClr val="F98AC7"/>
                </a:solidFill>
                <a:latin typeface="Lora"/>
                <a:ea typeface="Lora"/>
                <a:cs typeface="Lora"/>
                <a:sym typeface="Lora"/>
              </a:rPr>
              <a:t>Key Takeaways &amp; Next Steps</a:t>
            </a:r>
            <a:endParaRPr sz="4400">
              <a:solidFill>
                <a:schemeClr val="dk1"/>
              </a:solidFill>
              <a:latin typeface="Calibri"/>
              <a:ea typeface="Calibri"/>
              <a:cs typeface="Calibri"/>
              <a:sym typeface="Calibri"/>
            </a:endParaRPr>
          </a:p>
        </p:txBody>
      </p:sp>
      <p:sp>
        <p:nvSpPr>
          <p:cNvPr id="173" name="Google Shape;173;p8"/>
          <p:cNvSpPr/>
          <p:nvPr/>
        </p:nvSpPr>
        <p:spPr>
          <a:xfrm>
            <a:off x="837724" y="2586395"/>
            <a:ext cx="179427" cy="878562"/>
          </a:xfrm>
          <a:prstGeom prst="roundRect">
            <a:avLst>
              <a:gd fmla="val 20012"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8"/>
          <p:cNvSpPr/>
          <p:nvPr/>
        </p:nvSpPr>
        <p:spPr>
          <a:xfrm>
            <a:off x="1376124" y="2586395"/>
            <a:ext cx="3498652"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Research Local Companies</a:t>
            </a:r>
            <a:endParaRPr sz="2200">
              <a:solidFill>
                <a:schemeClr val="dk1"/>
              </a:solidFill>
              <a:latin typeface="Calibri"/>
              <a:ea typeface="Calibri"/>
              <a:cs typeface="Calibri"/>
              <a:sym typeface="Calibri"/>
            </a:endParaRPr>
          </a:p>
        </p:txBody>
      </p:sp>
      <p:sp>
        <p:nvSpPr>
          <p:cNvPr id="175" name="Google Shape;175;p8"/>
          <p:cNvSpPr/>
          <p:nvPr/>
        </p:nvSpPr>
        <p:spPr>
          <a:xfrm>
            <a:off x="1376124" y="3081933"/>
            <a:ext cx="6930152" cy="383024"/>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Explore companies like Wolf Industries, NODE, and Blokable.</a:t>
            </a:r>
            <a:endParaRPr sz="1850">
              <a:solidFill>
                <a:schemeClr val="dk1"/>
              </a:solidFill>
              <a:latin typeface="Calibri"/>
              <a:ea typeface="Calibri"/>
              <a:cs typeface="Calibri"/>
              <a:sym typeface="Calibri"/>
            </a:endParaRPr>
          </a:p>
        </p:txBody>
      </p:sp>
      <p:sp>
        <p:nvSpPr>
          <p:cNvPr id="176" name="Google Shape;176;p8"/>
          <p:cNvSpPr/>
          <p:nvPr/>
        </p:nvSpPr>
        <p:spPr>
          <a:xfrm>
            <a:off x="1196697" y="3704273"/>
            <a:ext cx="179427" cy="1261586"/>
          </a:xfrm>
          <a:prstGeom prst="roundRect">
            <a:avLst>
              <a:gd fmla="val 20012"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8"/>
          <p:cNvSpPr/>
          <p:nvPr/>
        </p:nvSpPr>
        <p:spPr>
          <a:xfrm>
            <a:off x="1735098" y="3704273"/>
            <a:ext cx="314765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Understand Regulations</a:t>
            </a:r>
            <a:endParaRPr sz="2200">
              <a:solidFill>
                <a:schemeClr val="dk1"/>
              </a:solidFill>
              <a:latin typeface="Calibri"/>
              <a:ea typeface="Calibri"/>
              <a:cs typeface="Calibri"/>
              <a:sym typeface="Calibri"/>
            </a:endParaRPr>
          </a:p>
        </p:txBody>
      </p:sp>
      <p:sp>
        <p:nvSpPr>
          <p:cNvPr id="178" name="Google Shape;178;p8"/>
          <p:cNvSpPr/>
          <p:nvPr/>
        </p:nvSpPr>
        <p:spPr>
          <a:xfrm>
            <a:off x="1735098" y="4199811"/>
            <a:ext cx="6571178"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Consult local departments for specific permitting and zoning rules.</a:t>
            </a:r>
            <a:endParaRPr sz="1850">
              <a:solidFill>
                <a:schemeClr val="dk1"/>
              </a:solidFill>
              <a:latin typeface="Calibri"/>
              <a:ea typeface="Calibri"/>
              <a:cs typeface="Calibri"/>
              <a:sym typeface="Calibri"/>
            </a:endParaRPr>
          </a:p>
        </p:txBody>
      </p:sp>
      <p:sp>
        <p:nvSpPr>
          <p:cNvPr id="179" name="Google Shape;179;p8"/>
          <p:cNvSpPr/>
          <p:nvPr/>
        </p:nvSpPr>
        <p:spPr>
          <a:xfrm>
            <a:off x="1555790" y="5205174"/>
            <a:ext cx="179427" cy="1261586"/>
          </a:xfrm>
          <a:prstGeom prst="roundRect">
            <a:avLst>
              <a:gd fmla="val 20012" name="adj"/>
            </a:avLst>
          </a:prstGeom>
          <a:solidFill>
            <a:srgbClr val="4447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8"/>
          <p:cNvSpPr/>
          <p:nvPr/>
        </p:nvSpPr>
        <p:spPr>
          <a:xfrm>
            <a:off x="2094190" y="5205174"/>
            <a:ext cx="2816185" cy="35194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D6E5EF"/>
              </a:buClr>
              <a:buSzPts val="2200"/>
              <a:buFont typeface="Lora"/>
              <a:buNone/>
            </a:pPr>
            <a:r>
              <a:rPr lang="en-US" sz="2200">
                <a:solidFill>
                  <a:srgbClr val="D6E5EF"/>
                </a:solidFill>
                <a:latin typeface="Lora"/>
                <a:ea typeface="Lora"/>
                <a:cs typeface="Lora"/>
                <a:sym typeface="Lora"/>
              </a:rPr>
              <a:t>Consider Funding</a:t>
            </a:r>
            <a:endParaRPr sz="2200">
              <a:solidFill>
                <a:schemeClr val="dk1"/>
              </a:solidFill>
              <a:latin typeface="Calibri"/>
              <a:ea typeface="Calibri"/>
              <a:cs typeface="Calibri"/>
              <a:sym typeface="Calibri"/>
            </a:endParaRPr>
          </a:p>
        </p:txBody>
      </p:sp>
      <p:sp>
        <p:nvSpPr>
          <p:cNvPr id="181" name="Google Shape;181;p8"/>
          <p:cNvSpPr/>
          <p:nvPr/>
        </p:nvSpPr>
        <p:spPr>
          <a:xfrm>
            <a:off x="2094190" y="5700712"/>
            <a:ext cx="6212086" cy="766048"/>
          </a:xfrm>
          <a:prstGeom prst="rect">
            <a:avLst/>
          </a:prstGeom>
          <a:noFill/>
          <a:ln>
            <a:noFill/>
          </a:ln>
        </p:spPr>
        <p:txBody>
          <a:bodyPr anchorCtr="0" anchor="t" bIns="0" lIns="0" spcFirstLastPara="1" rIns="0" wrap="square" tIns="0">
            <a:noAutofit/>
          </a:bodyPr>
          <a:lstStyle/>
          <a:p>
            <a:pPr indent="0" lvl="0" marL="0" marR="0" rtl="0" algn="l">
              <a:lnSpc>
                <a:spcPct val="162162"/>
              </a:lnSpc>
              <a:spcBef>
                <a:spcPts val="0"/>
              </a:spcBef>
              <a:spcAft>
                <a:spcPts val="0"/>
              </a:spcAft>
              <a:buClr>
                <a:srgbClr val="D6E5EF"/>
              </a:buClr>
              <a:buSzPts val="1850"/>
              <a:buFont typeface="Arial"/>
              <a:buNone/>
            </a:pPr>
            <a:r>
              <a:rPr lang="en-US" sz="1850">
                <a:solidFill>
                  <a:srgbClr val="D6E5EF"/>
                </a:solidFill>
                <a:latin typeface="Arial"/>
                <a:ea typeface="Arial"/>
                <a:cs typeface="Arial"/>
                <a:sym typeface="Arial"/>
              </a:rPr>
              <a:t>Investigate programs like the Oregon Modular Housing Development Fund.</a:t>
            </a:r>
            <a:endParaRPr sz="185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2025-06-01T01:56:03Z</dcterms:created>
  <dc:creator>PptxGenJS</dc:creator>
</cp:coreProperties>
</file>